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C4C6C6"/>
              </a:solidFill>
              <a:prstDash val="solid"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9E8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satOff val="12166"/>
              <a:lumOff val="-13042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8FA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728F"/>
              </a:solidFill>
              <a:prstDash val="solid"/>
              <a:miter lim="400000"/>
            </a:ln>
          </a:top>
          <a:bottom>
            <a:ln w="12700" cap="flat">
              <a:solidFill>
                <a:srgbClr val="4F728F"/>
              </a:solidFill>
              <a:prstDash val="solid"/>
              <a:miter lim="400000"/>
            </a:ln>
          </a:bottom>
          <a:insideH>
            <a:ln w="12700" cap="flat">
              <a:solidFill>
                <a:srgbClr val="4F728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4DAD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8EB0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73D59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3C3C1D"/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insideV>
        </a:tcBdr>
        <a:fill>
          <a:solidFill>
            <a:srgbClr val="CFCDBB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C6C6C6"/>
              </a:solidFill>
              <a:prstDash val="solid"/>
              <a:miter lim="400000"/>
            </a:ln>
          </a:left>
          <a:right>
            <a:ln w="12700" cap="flat">
              <a:solidFill>
                <a:srgbClr val="C6C6C6"/>
              </a:solidFill>
              <a:prstDash val="solid"/>
              <a:miter lim="400000"/>
            </a:ln>
          </a:right>
          <a:top>
            <a:ln w="12700" cap="flat">
              <a:solidFill>
                <a:srgbClr val="656839"/>
              </a:solidFill>
              <a:prstDash val="solid"/>
              <a:miter lim="400000"/>
            </a:ln>
          </a:top>
          <a:bottom>
            <a:ln w="12700" cap="flat">
              <a:solidFill>
                <a:srgbClr val="3C3C1D"/>
              </a:solidFill>
              <a:prstDash val="solid"/>
              <a:miter lim="400000"/>
            </a:ln>
          </a:bottom>
          <a:insideH>
            <a:ln w="12700" cap="flat">
              <a:solidFill>
                <a:srgbClr val="C6C6C6"/>
              </a:solidFill>
              <a:prstDash val="solid"/>
              <a:miter lim="400000"/>
            </a:ln>
          </a:insideH>
          <a:insideV>
            <a:ln w="12700" cap="flat">
              <a:solidFill>
                <a:srgbClr val="C6C6C6"/>
              </a:solidFill>
              <a:prstDash val="solid"/>
              <a:miter lim="400000"/>
            </a:ln>
          </a:insideV>
        </a:tcBdr>
        <a:fill>
          <a:solidFill>
            <a:srgbClr val="E8E9E8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rgbClr val="3C3C1D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AAA485"/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insideV>
        </a:tcBdr>
        <a:fill>
          <a:solidFill>
            <a:srgbClr val="656839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wholeTbl>
    <a:band2H>
      <a:tcTxStyle/>
      <a:tcStyle>
        <a:tcBdr/>
        <a:fill>
          <a:solidFill>
            <a:srgbClr val="E4E4E0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15151"/>
              </a:solidFill>
              <a:prstDash val="solid"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solidFill>
                <a:srgbClr val="7D7766"/>
              </a:solidFill>
              <a:prstDash val="solid"/>
              <a:miter lim="400000"/>
            </a:ln>
          </a:top>
          <a:bottom>
            <a:ln w="12700" cap="flat">
              <a:solidFill>
                <a:srgbClr val="7D7766"/>
              </a:solidFill>
              <a:prstDash val="solid"/>
              <a:miter lim="400000"/>
            </a:ln>
          </a:bottom>
          <a:insideH>
            <a:ln w="12700" cap="flat">
              <a:solidFill>
                <a:srgbClr val="7D77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F8B7E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515151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15151"/>
              </a:solidFill>
              <a:prstDash val="solid"/>
              <a:miter lim="400000"/>
            </a:ln>
          </a:top>
          <a:bottom>
            <a:ln w="254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E5A4C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solidFill>
                <a:srgbClr val="747474"/>
              </a:solidFill>
              <a:prstDash val="solid"/>
              <a:miter lim="400000"/>
            </a:ln>
          </a:insideH>
          <a:insideV>
            <a:ln w="12700" cap="flat">
              <a:solidFill>
                <a:srgbClr val="74747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777777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2D2D2">
              <a:alpha val="30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C9C9C9"/>
              </a:solidFill>
              <a:prstDash val="solid"/>
              <a:miter lim="400000"/>
            </a:ln>
          </a:top>
          <a:bottom>
            <a:ln w="12700" cap="flat">
              <a:solidFill>
                <a:srgbClr val="C9C9C9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4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7F97DC-9549-4C08-8053-2C052E800C45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D5F392-C1E5-4549-9EBC-C943664C9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260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5" name="Shape 12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>
            <a:off x="571500" y="4749800"/>
            <a:ext cx="11868094" cy="129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571500" y="1320800"/>
            <a:ext cx="11861800" cy="3175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sz="quarter" idx="1"/>
          </p:nvPr>
        </p:nvSpPr>
        <p:spPr>
          <a:xfrm>
            <a:off x="571500" y="5016500"/>
            <a:ext cx="11861800" cy="1016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9842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 defTabSz="457200">
              <a:spcBef>
                <a:spcPts val="0"/>
              </a:spcBef>
              <a:buSzTx/>
              <a:buFontTx/>
              <a:buNone/>
              <a:defRPr sz="26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sz="quarter" idx="14"/>
          </p:nvPr>
        </p:nvSpPr>
        <p:spPr>
          <a:xfrm>
            <a:off x="1270000" y="4292600"/>
            <a:ext cx="10464800" cy="711200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 defTabSz="457200">
              <a:spcBef>
                <a:spcPts val="2400"/>
              </a:spcBef>
              <a:buSzTx/>
              <a:buFontTx/>
              <a:buNone/>
              <a:defRPr sz="4000"/>
            </a:lvl1pPr>
          </a:lstStyle>
          <a:p>
            <a:r>
              <a:t>“Type a quote here.”</a:t>
            </a:r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1" name="Shape 1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7543800" y="7975599"/>
            <a:ext cx="1" cy="1422529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3" name="Shape 23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7594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1409700" y="7785100"/>
            <a:ext cx="5791200" cy="1701800"/>
          </a:xfrm>
          <a:prstGeom prst="rect">
            <a:avLst/>
          </a:prstGeom>
        </p:spPr>
        <p:txBody>
          <a:bodyPr anchor="ctr"/>
          <a:lstStyle>
            <a:lvl1pPr algn="r"/>
          </a:lstStyle>
          <a:p>
            <a:r>
              <a:t>Title Text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sz="quarter" idx="1"/>
          </p:nvPr>
        </p:nvSpPr>
        <p:spPr>
          <a:xfrm>
            <a:off x="7848600" y="8470900"/>
            <a:ext cx="4953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571500" y="3289300"/>
            <a:ext cx="11861800" cy="3175000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34" name="Shape 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571500" y="4864100"/>
            <a:ext cx="5334476" cy="58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pic" idx="13"/>
          </p:nvPr>
        </p:nvSpPr>
        <p:spPr>
          <a:xfrm>
            <a:off x="6502400" y="0"/>
            <a:ext cx="65024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571500" y="1435100"/>
            <a:ext cx="5334000" cy="3175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sz="quarter" idx="1"/>
          </p:nvPr>
        </p:nvSpPr>
        <p:spPr>
          <a:xfrm>
            <a:off x="571500" y="5130800"/>
            <a:ext cx="5334000" cy="3175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3" name="Shape 5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1" name="Shape 6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>
          <a:xfrm>
            <a:off x="571500" y="1968500"/>
            <a:ext cx="5073394" cy="133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pic" idx="13"/>
          </p:nvPr>
        </p:nvSpPr>
        <p:spPr>
          <a:xfrm>
            <a:off x="6502400" y="0"/>
            <a:ext cx="65024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1" name="Shape 71"/>
          <p:cNvSpPr>
            <a:spLocks noGrp="1"/>
          </p:cNvSpPr>
          <p:nvPr>
            <p:ph type="title"/>
          </p:nvPr>
        </p:nvSpPr>
        <p:spPr>
          <a:xfrm>
            <a:off x="571500" y="330200"/>
            <a:ext cx="5080000" cy="1397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2" name="Shape 72"/>
          <p:cNvSpPr>
            <a:spLocks noGrp="1"/>
          </p:cNvSpPr>
          <p:nvPr>
            <p:ph type="body" sz="half" idx="1"/>
          </p:nvPr>
        </p:nvSpPr>
        <p:spPr>
          <a:xfrm>
            <a:off x="571500" y="2222500"/>
            <a:ext cx="5080000" cy="6667500"/>
          </a:xfrm>
          <a:prstGeom prst="rect">
            <a:avLst/>
          </a:prstGeom>
        </p:spPr>
        <p:txBody>
          <a:bodyPr/>
          <a:lstStyle>
            <a:lvl1pPr marL="330200" indent="-330200">
              <a:spcBef>
                <a:spcPts val="3000"/>
              </a:spcBef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60400" indent="-330200">
              <a:spcBef>
                <a:spcPts val="3000"/>
              </a:spcBef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90600" indent="-330200">
              <a:spcBef>
                <a:spcPts val="3000"/>
              </a:spcBef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20800" indent="-330200">
              <a:spcBef>
                <a:spcPts val="3000"/>
              </a:spcBef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651000" indent="-330200">
              <a:spcBef>
                <a:spcPts val="3000"/>
              </a:spcBef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3" name="Shape 73"/>
          <p:cNvSpPr>
            <a:spLocks noGrp="1"/>
          </p:cNvSpPr>
          <p:nvPr>
            <p:ph type="sldNum" sz="quarter" idx="2"/>
          </p:nvPr>
        </p:nvSpPr>
        <p:spPr>
          <a:xfrm>
            <a:off x="510743" y="9194800"/>
            <a:ext cx="312014" cy="299822"/>
          </a:xfrm>
          <a:prstGeom prst="rect">
            <a:avLst/>
          </a:prstGeom>
        </p:spPr>
        <p:txBody>
          <a:bodyPr/>
          <a:lstStyle>
            <a:lvl1pPr algn="l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body" idx="1"/>
          </p:nvPr>
        </p:nvSpPr>
        <p:spPr>
          <a:xfrm>
            <a:off x="889000" y="889000"/>
            <a:ext cx="11214100" cy="79629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1" name="Shape 8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/>
        </p:nvSpPr>
        <p:spPr>
          <a:xfrm flipH="1">
            <a:off x="9055098" y="508000"/>
            <a:ext cx="128" cy="7975631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9" name="Shape 89"/>
          <p:cNvSpPr/>
          <p:nvPr/>
        </p:nvSpPr>
        <p:spPr>
          <a:xfrm>
            <a:off x="9055096" y="4464050"/>
            <a:ext cx="3448503" cy="59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0" name="Shape 90"/>
          <p:cNvSpPr>
            <a:spLocks noGrp="1"/>
          </p:cNvSpPr>
          <p:nvPr>
            <p:ph type="pic" sz="quarter" idx="13"/>
          </p:nvPr>
        </p:nvSpPr>
        <p:spPr>
          <a:xfrm>
            <a:off x="9220200" y="4622800"/>
            <a:ext cx="3276600" cy="386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1" name="Shape 91"/>
          <p:cNvSpPr>
            <a:spLocks noGrp="1"/>
          </p:cNvSpPr>
          <p:nvPr>
            <p:ph type="pic" sz="quarter" idx="14"/>
          </p:nvPr>
        </p:nvSpPr>
        <p:spPr>
          <a:xfrm>
            <a:off x="9220200" y="508000"/>
            <a:ext cx="3276600" cy="37973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pic" idx="15"/>
          </p:nvPr>
        </p:nvSpPr>
        <p:spPr>
          <a:xfrm>
            <a:off x="520700" y="508000"/>
            <a:ext cx="8369300" cy="7975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body" sz="quarter" idx="1"/>
          </p:nvPr>
        </p:nvSpPr>
        <p:spPr>
          <a:xfrm>
            <a:off x="520700" y="8661400"/>
            <a:ext cx="8369300" cy="939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571500" y="1968500"/>
            <a:ext cx="11868106" cy="129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571500" y="330200"/>
            <a:ext cx="11861800" cy="139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571500" y="2222500"/>
            <a:ext cx="11861800" cy="666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12268199" y="9194800"/>
            <a:ext cx="312015" cy="29982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9pPr>
    </p:titleStyle>
    <p:bodyStyle>
      <a:lvl1pPr marL="457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1pPr>
      <a:lvl2pPr marL="914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2pPr>
      <a:lvl3pPr marL="1371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3pPr>
      <a:lvl4pPr marL="1828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4pPr>
      <a:lvl5pPr marL="22860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5pPr>
      <a:lvl6pPr marL="2743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6pPr>
      <a:lvl7pPr marL="3200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7pPr>
      <a:lvl8pPr marL="3657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8pPr>
      <a:lvl9pPr marL="4114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9pPr>
    </p:bodyStyle>
    <p:otherStyle>
      <a:lvl1pPr marL="0" marR="0" indent="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9.4/9.5 Orbital Overlap and Hybrids</a:t>
            </a:r>
          </a:p>
        </p:txBody>
      </p:sp>
      <p:sp>
        <p:nvSpPr>
          <p:cNvPr id="128" name="Shape 128"/>
          <p:cNvSpPr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Honors Chem 2019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9.5 Hybrid Orbitals (sp) </a:t>
            </a:r>
          </a:p>
        </p:txBody>
      </p:sp>
      <p:sp>
        <p:nvSpPr>
          <p:cNvPr id="158" name="Shape 158"/>
          <p:cNvSpPr>
            <a:spLocks noGrp="1"/>
          </p:cNvSpPr>
          <p:nvPr>
            <p:ph type="body" sz="half" idx="1"/>
          </p:nvPr>
        </p:nvSpPr>
        <p:spPr>
          <a:xfrm>
            <a:off x="571499" y="2222500"/>
            <a:ext cx="12042082" cy="2668836"/>
          </a:xfrm>
          <a:prstGeom prst="rect">
            <a:avLst/>
          </a:prstGeom>
        </p:spPr>
        <p:txBody>
          <a:bodyPr/>
          <a:lstStyle/>
          <a:p>
            <a:r>
              <a:t>The new orbitals are considered a hybrid orbital or </a:t>
            </a: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sp </a:t>
            </a:r>
            <a:r>
              <a:t>because it mixes one s and one p orbital</a:t>
            </a:r>
          </a:p>
          <a:p>
            <a:r>
              <a:t>A linear arrangement, </a:t>
            </a:r>
            <a:r>
              <a:rPr i="1"/>
              <a:t>always,</a:t>
            </a:r>
            <a:r>
              <a:t> implies sp hybridization</a:t>
            </a:r>
          </a:p>
        </p:txBody>
      </p:sp>
      <p:pic>
        <p:nvPicPr>
          <p:cNvPr id="159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62915" y="4737230"/>
            <a:ext cx="6325225" cy="37590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9.5 Hybrid Orbitals </a:t>
            </a:r>
          </a:p>
        </p:txBody>
      </p:sp>
      <p:pic>
        <p:nvPicPr>
          <p:cNvPr id="162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30452" y="3835878"/>
            <a:ext cx="10250348" cy="34534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9.5 Hybrid Orbitals (sp2 and sp3)</a:t>
            </a:r>
          </a:p>
        </p:txBody>
      </p:sp>
      <p:sp>
        <p:nvSpPr>
          <p:cNvPr id="165" name="Shape 16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Whenever we mix a specified number of orbitals, we get the same number of hybrid orbitals</a:t>
            </a:r>
          </a:p>
          <a:p>
            <a:r>
              <a:t>Each new set of orbitals is equivalent to the others, just points in different directions</a:t>
            </a:r>
          </a:p>
          <a:p>
            <a:r>
              <a:t>Let’s take a look at BF</a:t>
            </a:r>
            <a:r>
              <a:rPr baseline="-5999"/>
              <a:t>3</a:t>
            </a:r>
            <a:r>
              <a:t> orbital hybridization</a:t>
            </a:r>
          </a:p>
          <a:p>
            <a:r>
              <a:t>Just like BeF</a:t>
            </a:r>
            <a:r>
              <a:rPr baseline="-5999"/>
              <a:t>2, </a:t>
            </a:r>
            <a:r>
              <a:t>in BF</a:t>
            </a:r>
            <a:r>
              <a:rPr baseline="-5999"/>
              <a:t>3, </a:t>
            </a:r>
            <a:r>
              <a:t>Boron must promote s orbital electrons to create new hybrid orbitals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9.5 Hybrid Orbitals (sp2 and sp3)</a:t>
            </a:r>
          </a:p>
        </p:txBody>
      </p:sp>
      <p:sp>
        <p:nvSpPr>
          <p:cNvPr id="168" name="Shape 16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When one s and two p orbitals are mixed, we get sp2 hybridization </a:t>
            </a:r>
          </a:p>
          <a:p>
            <a:r>
              <a:t>In sp2 hybridization, trigonal planar geometry arises </a:t>
            </a:r>
          </a:p>
        </p:txBody>
      </p:sp>
      <p:pic>
        <p:nvPicPr>
          <p:cNvPr id="169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38937" y="4889610"/>
            <a:ext cx="4698663" cy="31875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9.5 Hybrid Orbitals (sp2 and sp3)</a:t>
            </a:r>
          </a:p>
        </p:txBody>
      </p:sp>
      <p:sp>
        <p:nvSpPr>
          <p:cNvPr id="172" name="Shape 172"/>
          <p:cNvSpPr>
            <a:spLocks noGrp="1"/>
          </p:cNvSpPr>
          <p:nvPr>
            <p:ph type="body" idx="1"/>
          </p:nvPr>
        </p:nvSpPr>
        <p:spPr>
          <a:xfrm>
            <a:off x="482600" y="2228850"/>
            <a:ext cx="11861800" cy="6667500"/>
          </a:xfrm>
          <a:prstGeom prst="rect">
            <a:avLst/>
          </a:prstGeom>
        </p:spPr>
        <p:txBody>
          <a:bodyPr/>
          <a:lstStyle/>
          <a:p>
            <a:r>
              <a:t>An s orbital can also mix with three p orbitals in the same subshell</a:t>
            </a:r>
          </a:p>
          <a:p>
            <a:r>
              <a:t>For example the carbon atom in CH</a:t>
            </a:r>
            <a:r>
              <a:rPr baseline="-5999"/>
              <a:t>4 </a:t>
            </a:r>
            <a:r>
              <a:t>forms 4 equivalent bonds with the 4 hydrogen atoms</a:t>
            </a:r>
          </a:p>
          <a:p>
            <a:r>
              <a:t>The 2s electrons are promoted and the orbitals are mixed to create sp3 (read s p three) hybrid orbitals </a:t>
            </a:r>
          </a:p>
        </p:txBody>
      </p:sp>
      <p:pic>
        <p:nvPicPr>
          <p:cNvPr id="173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49550" y="7112000"/>
            <a:ext cx="8039100" cy="2171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9.5 Hybrid Orbitals (sp2 and sp3)</a:t>
            </a:r>
          </a:p>
        </p:txBody>
      </p:sp>
      <p:pic>
        <p:nvPicPr>
          <p:cNvPr id="176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00770" y="3137263"/>
            <a:ext cx="6203260" cy="58798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9.5 Hybrid Orbitals Chart </a:t>
            </a:r>
          </a:p>
        </p:txBody>
      </p:sp>
      <p:pic>
        <p:nvPicPr>
          <p:cNvPr id="183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86294" y="1763331"/>
            <a:ext cx="5424406" cy="73679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9.4 and 9.5 Summary</a:t>
            </a:r>
          </a:p>
        </p:txBody>
      </p:sp>
      <p:sp>
        <p:nvSpPr>
          <p:cNvPr id="179" name="Shape 179"/>
          <p:cNvSpPr>
            <a:spLocks noGrp="1"/>
          </p:cNvSpPr>
          <p:nvPr>
            <p:ph type="body" sz="half" idx="1"/>
          </p:nvPr>
        </p:nvSpPr>
        <p:spPr>
          <a:xfrm>
            <a:off x="571500" y="2222499"/>
            <a:ext cx="11631911" cy="3608240"/>
          </a:xfrm>
          <a:prstGeom prst="rect">
            <a:avLst/>
          </a:prstGeom>
        </p:spPr>
        <p:txBody>
          <a:bodyPr/>
          <a:lstStyle/>
          <a:p>
            <a:pPr marL="265175" indent="-265175" defTabSz="338835">
              <a:spcBef>
                <a:spcPts val="2400"/>
              </a:spcBef>
              <a:defRPr sz="2088"/>
            </a:pPr>
            <a:r>
              <a:t>Valence bond theory and hybrid orbitals create a convenient way to explain molecular geometries who conform to VSEPR theory</a:t>
            </a:r>
          </a:p>
          <a:p>
            <a:pPr marL="265175" indent="-265175" defTabSz="338835">
              <a:spcBef>
                <a:spcPts val="2400"/>
              </a:spcBef>
              <a:defRPr sz="2088"/>
            </a:pPr>
            <a:r>
              <a:t>Predicting bond orbital hybridization occurs in 3 steps</a:t>
            </a:r>
          </a:p>
          <a:p>
            <a:pPr marL="265175" indent="-265175" defTabSz="338835">
              <a:spcBef>
                <a:spcPts val="2400"/>
              </a:spcBef>
              <a:defRPr sz="2088"/>
            </a:pPr>
            <a:r>
              <a:t>1.  Draw the lewis structure for the molecule or ion</a:t>
            </a:r>
          </a:p>
          <a:p>
            <a:pPr marL="265175" indent="-265175" defTabSz="338835">
              <a:spcBef>
                <a:spcPts val="2400"/>
              </a:spcBef>
              <a:defRPr sz="2088"/>
            </a:pPr>
            <a:r>
              <a:t>2.  Determine the electron geometry using the VSEPR model </a:t>
            </a:r>
          </a:p>
          <a:p>
            <a:pPr marL="265175" indent="-265175" defTabSz="338835">
              <a:spcBef>
                <a:spcPts val="2400"/>
              </a:spcBef>
              <a:defRPr sz="2088"/>
            </a:pPr>
            <a:r>
              <a:t>3.  Specify the hybrid orbitals needed to accommodate the electron pairs based on the geometric arrangement</a:t>
            </a:r>
          </a:p>
        </p:txBody>
      </p:sp>
      <p:pic>
        <p:nvPicPr>
          <p:cNvPr id="180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90055" y="5892800"/>
            <a:ext cx="8737601" cy="2781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9.4 Overlap</a:t>
            </a:r>
          </a:p>
        </p:txBody>
      </p:sp>
      <p:sp>
        <p:nvSpPr>
          <p:cNvPr id="131" name="Shape 13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VSEPR theory explains the results of experimentation (bond angles, formulas)</a:t>
            </a:r>
          </a:p>
          <a:p>
            <a:r>
              <a:rPr dirty="0"/>
              <a:t>But it does not necessarily explain why bonds exist between atoms</a:t>
            </a:r>
          </a:p>
          <a:p>
            <a:r>
              <a:rPr dirty="0"/>
              <a:t>This problem has been approached from the direction of quantum mechanics</a:t>
            </a:r>
          </a:p>
          <a:p>
            <a:r>
              <a:rPr dirty="0"/>
              <a:t>For this topic, we need to think back to chapter 6 and the shapes of molecular orbitals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9.4 Overlap</a:t>
            </a:r>
          </a:p>
        </p:txBody>
      </p:sp>
      <p:sp>
        <p:nvSpPr>
          <p:cNvPr id="134" name="Shape 134"/>
          <p:cNvSpPr>
            <a:spLocks noGrp="1"/>
          </p:cNvSpPr>
          <p:nvPr>
            <p:ph type="body" sz="half" idx="1"/>
          </p:nvPr>
        </p:nvSpPr>
        <p:spPr>
          <a:xfrm>
            <a:off x="571499" y="2222499"/>
            <a:ext cx="11953877" cy="4169074"/>
          </a:xfrm>
          <a:prstGeom prst="rect">
            <a:avLst/>
          </a:prstGeom>
        </p:spPr>
        <p:txBody>
          <a:bodyPr/>
          <a:lstStyle/>
          <a:p>
            <a:pPr marL="306324" indent="-306324" defTabSz="391414">
              <a:spcBef>
                <a:spcPts val="2800"/>
              </a:spcBef>
              <a:defRPr sz="2412"/>
            </a:pPr>
            <a:r>
              <a:t>In Lewis’s notion of bonding, two electrons are shared between the nuclei of neighboring atoms </a:t>
            </a:r>
          </a:p>
          <a:p>
            <a:pPr marL="306324" indent="-306324" defTabSz="391414">
              <a:spcBef>
                <a:spcPts val="2800"/>
              </a:spcBef>
              <a:defRPr sz="2412"/>
            </a:pPr>
            <a:r>
              <a:t>In </a:t>
            </a: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valence bond </a:t>
            </a:r>
            <a:r>
              <a:t>theory (similar to Lewis) electrons in neighboring orbitals, build up electron density </a:t>
            </a:r>
          </a:p>
          <a:p>
            <a:pPr marL="306324" indent="-306324" defTabSz="391414">
              <a:spcBef>
                <a:spcPts val="2800"/>
              </a:spcBef>
              <a:defRPr sz="2412"/>
            </a:pPr>
            <a:r>
              <a:t>This is visualized best by two neighboring orbitals sharing a region of space and </a:t>
            </a: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overlapping</a:t>
            </a:r>
          </a:p>
          <a:p>
            <a:pPr marL="306324" indent="-306324" defTabSz="391414">
              <a:spcBef>
                <a:spcPts val="2800"/>
              </a:spcBef>
              <a:defRPr sz="2412"/>
            </a:pPr>
            <a:r>
              <a:t>This gives electrons with opposite spin to share a common space and form a covalent bond</a:t>
            </a:r>
          </a:p>
        </p:txBody>
      </p:sp>
      <p:pic>
        <p:nvPicPr>
          <p:cNvPr id="135" name="pasted-image.png"/>
          <p:cNvPicPr>
            <a:picLocks noChangeAspect="1"/>
          </p:cNvPicPr>
          <p:nvPr/>
        </p:nvPicPr>
        <p:blipFill>
          <a:blip r:embed="rId2">
            <a:extLst/>
          </a:blip>
          <a:srcRect t="58762"/>
          <a:stretch>
            <a:fillRect/>
          </a:stretch>
        </p:blipFill>
        <p:spPr>
          <a:xfrm>
            <a:off x="2444353" y="6886872"/>
            <a:ext cx="8208279" cy="25386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9.4 Overlap</a:t>
            </a:r>
          </a:p>
        </p:txBody>
      </p:sp>
      <p:sp>
        <p:nvSpPr>
          <p:cNvPr id="138" name="Shape 138"/>
          <p:cNvSpPr>
            <a:spLocks noGrp="1"/>
          </p:cNvSpPr>
          <p:nvPr>
            <p:ph type="body" sz="half" idx="1"/>
          </p:nvPr>
        </p:nvSpPr>
        <p:spPr>
          <a:xfrm>
            <a:off x="571500" y="2222500"/>
            <a:ext cx="12592894" cy="270252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38911" indent="-438911" defTabSz="560831">
              <a:spcBef>
                <a:spcPts val="4000"/>
              </a:spcBef>
              <a:defRPr sz="3455"/>
            </a:pPr>
            <a:r>
              <a:rPr dirty="0"/>
              <a:t>What defines the optimal distance for a bond?</a:t>
            </a:r>
          </a:p>
          <a:p>
            <a:pPr marL="438911" indent="-438911" defTabSz="560831">
              <a:spcBef>
                <a:spcPts val="4000"/>
              </a:spcBef>
              <a:defRPr sz="3455"/>
            </a:pPr>
            <a:r>
              <a:rPr dirty="0"/>
              <a:t>Optimal distance exists where the potential energy between the bonds is the lowest, which corresponds to the energy of formation to bonds</a:t>
            </a:r>
          </a:p>
        </p:txBody>
      </p:sp>
      <p:pic>
        <p:nvPicPr>
          <p:cNvPr id="139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2497" y="5043716"/>
            <a:ext cx="7026603" cy="41464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9.4 Orbital Shapes and Overlap</a:t>
            </a:r>
          </a:p>
        </p:txBody>
      </p:sp>
      <p:pic>
        <p:nvPicPr>
          <p:cNvPr id="142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49474" y="2660650"/>
            <a:ext cx="8705851" cy="5803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9.5 Hybrid Orbitals </a:t>
            </a:r>
          </a:p>
        </p:txBody>
      </p:sp>
      <p:sp>
        <p:nvSpPr>
          <p:cNvPr id="145" name="Shape 14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So while overlap allows us to easily understand covalent bonding…</a:t>
            </a:r>
          </a:p>
          <a:p>
            <a:r>
              <a:rPr dirty="0"/>
              <a:t>Extending the idea to molecular shapes of polyatomic molecules, is not as easily explained </a:t>
            </a:r>
          </a:p>
          <a:p>
            <a:r>
              <a:rPr dirty="0"/>
              <a:t>For example, CH</a:t>
            </a:r>
            <a:r>
              <a:rPr baseline="-5999" dirty="0"/>
              <a:t>4 </a:t>
            </a:r>
            <a:r>
              <a:rPr dirty="0"/>
              <a:t>has bond angles that do not align with the x, y, and z axis of normal p orbitals</a:t>
            </a:r>
          </a:p>
          <a:p>
            <a:r>
              <a:rPr dirty="0"/>
              <a:t>Therefore, there must be some other concept at play </a:t>
            </a:r>
            <a:r>
              <a:rPr lang="en-US" dirty="0" smtClean="0"/>
              <a:t>that explains geometries</a:t>
            </a:r>
            <a:endParaRPr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9.5 Hybrid Orbitals </a:t>
            </a:r>
          </a:p>
        </p:txBody>
      </p:sp>
      <p:sp>
        <p:nvSpPr>
          <p:cNvPr id="148" name="Shape 14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429768" indent="-429768" defTabSz="549148">
              <a:spcBef>
                <a:spcPts val="3900"/>
              </a:spcBef>
              <a:defRPr sz="3384"/>
            </a:pPr>
            <a:r>
              <a:rPr dirty="0"/>
              <a:t>To explain geometries, we often assume that during bonding, atomic orbitals in an atom mix to form </a:t>
            </a:r>
            <a:r>
              <a:rPr b="1" dirty="0">
                <a:latin typeface="Helvetica Neue"/>
                <a:ea typeface="Helvetica Neue"/>
                <a:cs typeface="Helvetica Neue"/>
                <a:sym typeface="Helvetica Neue"/>
              </a:rPr>
              <a:t>hybrid orbitals</a:t>
            </a:r>
          </a:p>
          <a:p>
            <a:pPr marL="429768" indent="-429768" defTabSz="549148">
              <a:spcBef>
                <a:spcPts val="3900"/>
              </a:spcBef>
              <a:defRPr sz="3384"/>
            </a:pPr>
            <a:r>
              <a:rPr dirty="0"/>
              <a:t>However, the total number of orbitals on an atom remains constant, therefore the # of hybrid orbitals on an atom equals the number of atomic orbitals mixed</a:t>
            </a:r>
          </a:p>
          <a:p>
            <a:pPr marL="429768" indent="-429768" defTabSz="549148">
              <a:spcBef>
                <a:spcPts val="3900"/>
              </a:spcBef>
              <a:defRPr sz="3384"/>
            </a:pPr>
            <a:r>
              <a:rPr dirty="0"/>
              <a:t>During this section, we will examine the most common electron geometries predicted by the VESPR model </a:t>
            </a:r>
          </a:p>
          <a:p>
            <a:pPr marL="859536" lvl="1" indent="-429768" defTabSz="549148">
              <a:spcBef>
                <a:spcPts val="3900"/>
              </a:spcBef>
              <a:defRPr sz="3384"/>
            </a:pPr>
            <a:r>
              <a:rPr dirty="0"/>
              <a:t>linear, trigonal planar, </a:t>
            </a:r>
            <a:r>
              <a:rPr lang="en-US" dirty="0" smtClean="0"/>
              <a:t>and </a:t>
            </a:r>
            <a:r>
              <a:rPr dirty="0" smtClean="0"/>
              <a:t>tetrahedral</a:t>
            </a:r>
            <a:endParaRPr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9.5 Hybrid Orbitals (sp)</a:t>
            </a:r>
          </a:p>
        </p:txBody>
      </p:sp>
      <p:sp>
        <p:nvSpPr>
          <p:cNvPr id="151" name="Shape 15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52627" indent="-452627" defTabSz="578358">
              <a:spcBef>
                <a:spcPts val="4100"/>
              </a:spcBef>
              <a:defRPr sz="3564"/>
            </a:pPr>
            <a:r>
              <a:rPr dirty="0"/>
              <a:t>Let’s consider BeF</a:t>
            </a:r>
            <a:r>
              <a:rPr baseline="-5999" dirty="0"/>
              <a:t>2</a:t>
            </a:r>
          </a:p>
          <a:p>
            <a:pPr marL="452627" indent="-452627" defTabSz="578358">
              <a:spcBef>
                <a:spcPts val="4100"/>
              </a:spcBef>
              <a:defRPr sz="3564"/>
            </a:pPr>
            <a:r>
              <a:rPr dirty="0"/>
              <a:t>Lewis structure predicts that this molecule is linear due to no lone pair and the identical atoms bound to fluorine</a:t>
            </a:r>
          </a:p>
          <a:p>
            <a:pPr marL="452627" indent="-452627" defTabSz="578358">
              <a:spcBef>
                <a:spcPts val="4100"/>
              </a:spcBef>
              <a:defRPr sz="3564"/>
            </a:pPr>
            <a:r>
              <a:rPr dirty="0"/>
              <a:t>Fluorine seeks to fill its 2p orbital which has a lone unpaired electron </a:t>
            </a:r>
          </a:p>
          <a:p>
            <a:pPr marL="452627" indent="-452627" defTabSz="578358">
              <a:spcBef>
                <a:spcPts val="4100"/>
              </a:spcBef>
              <a:defRPr sz="3564"/>
            </a:pPr>
            <a:r>
              <a:rPr dirty="0"/>
              <a:t>What which orbitals overlap in Be and why?</a:t>
            </a:r>
          </a:p>
          <a:p>
            <a:pPr marL="452627" indent="-452627" defTabSz="578358">
              <a:spcBef>
                <a:spcPts val="4100"/>
              </a:spcBef>
              <a:defRPr sz="3564"/>
            </a:pPr>
            <a:r>
              <a:rPr dirty="0"/>
              <a:t>Orbitals </a:t>
            </a:r>
            <a:r>
              <a:rPr dirty="0" err="1"/>
              <a:t>hydqidize</a:t>
            </a:r>
            <a:r>
              <a:rPr dirty="0"/>
              <a:t> because they can direct the lobes of their orbitals towards other atoms to form stronger bonds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9.5 Hybrid Orbitals (sp)</a:t>
            </a:r>
          </a:p>
        </p:txBody>
      </p:sp>
      <p:sp>
        <p:nvSpPr>
          <p:cNvPr id="154" name="Shape 15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Beryllium normally has 2 electrons in a filled 2s orbital</a:t>
            </a:r>
          </a:p>
          <a:p>
            <a:r>
              <a:t>However, because BeF</a:t>
            </a:r>
            <a:r>
              <a:rPr baseline="-5999"/>
              <a:t>2 </a:t>
            </a:r>
            <a:r>
              <a:t>exists, we seek to explain not only the bonding, but the linear shape as well</a:t>
            </a:r>
          </a:p>
          <a:p>
            <a:r>
              <a:t>Beryllium, according to valence bond theory, promotes a 1s electron to a 2p orbital, and creates new orbitals with identical shapes and equivalent energies </a:t>
            </a:r>
          </a:p>
        </p:txBody>
      </p:sp>
      <p:pic>
        <p:nvPicPr>
          <p:cNvPr id="155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41956" y="6955601"/>
            <a:ext cx="6590824" cy="17180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12166"/>
            <a:lumOff val="-13042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12166"/>
            <a:lumOff val="-13042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13018</TotalTime>
  <Words>719</Words>
  <Application>Microsoft Office PowerPoint</Application>
  <PresentationFormat>Custom</PresentationFormat>
  <Paragraphs>60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Calibri</vt:lpstr>
      <vt:lpstr>Helvetica</vt:lpstr>
      <vt:lpstr>Helvetica Neue</vt:lpstr>
      <vt:lpstr>Helvetica Neue Light</vt:lpstr>
      <vt:lpstr>Helvetica Neue Medium</vt:lpstr>
      <vt:lpstr>ModernPortfolio</vt:lpstr>
      <vt:lpstr>9.4/9.5 Orbital Overlap and Hybrids</vt:lpstr>
      <vt:lpstr>9.4 Overlap</vt:lpstr>
      <vt:lpstr>9.4 Overlap</vt:lpstr>
      <vt:lpstr>9.4 Overlap</vt:lpstr>
      <vt:lpstr>9.4 Orbital Shapes and Overlap</vt:lpstr>
      <vt:lpstr>9.5 Hybrid Orbitals </vt:lpstr>
      <vt:lpstr>9.5 Hybrid Orbitals </vt:lpstr>
      <vt:lpstr>9.5 Hybrid Orbitals (sp)</vt:lpstr>
      <vt:lpstr>9.5 Hybrid Orbitals (sp)</vt:lpstr>
      <vt:lpstr>9.5 Hybrid Orbitals (sp) </vt:lpstr>
      <vt:lpstr>9.5 Hybrid Orbitals </vt:lpstr>
      <vt:lpstr>9.5 Hybrid Orbitals (sp2 and sp3)</vt:lpstr>
      <vt:lpstr>9.5 Hybrid Orbitals (sp2 and sp3)</vt:lpstr>
      <vt:lpstr>9.5 Hybrid Orbitals (sp2 and sp3)</vt:lpstr>
      <vt:lpstr>9.5 Hybrid Orbitals (sp2 and sp3)</vt:lpstr>
      <vt:lpstr>9.5 Hybrid Orbitals Chart </vt:lpstr>
      <vt:lpstr>9.4 and 9.5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9.4/9.5 Orbital Overlap and Hybrids</dc:title>
  <dc:creator>Jacob Atherly</dc:creator>
  <cp:lastModifiedBy>Jacob Atherly</cp:lastModifiedBy>
  <cp:revision>2</cp:revision>
  <cp:lastPrinted>2019-05-13T10:38:06Z</cp:lastPrinted>
  <dcterms:modified xsi:type="dcterms:W3CDTF">2019-05-22T11:43:56Z</dcterms:modified>
</cp:coreProperties>
</file>